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" charset="1" panose="00000500000000000000"/>
      <p:regular r:id="rId13"/>
    </p:embeddedFont>
    <p:embeddedFont>
      <p:font typeface="Lora Italics" charset="1" panose="00000500000000000000"/>
      <p:regular r:id="rId14"/>
    </p:embeddedFont>
    <p:embeddedFont>
      <p:font typeface="Glacial Indifference Bold Italics" charset="1" panose="00000800000000000000"/>
      <p:regular r:id="rId15"/>
    </p:embeddedFont>
    <p:embeddedFont>
      <p:font typeface="Glacial Indifference Italics" charset="1" panose="00000000000000000000"/>
      <p:regular r:id="rId16"/>
    </p:embeddedFont>
    <p:embeddedFont>
      <p:font typeface="Lora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26.gif" Type="http://schemas.openxmlformats.org/officeDocument/2006/relationships/image"/><Relationship Id="rId15" Target="../media/image27.gif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18.gif" Type="http://schemas.openxmlformats.org/officeDocument/2006/relationships/image"/><Relationship Id="rId5" Target="../media/image19.gif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0721" y="444586"/>
            <a:ext cx="3256663" cy="3256663"/>
          </a:xfrm>
          <a:custGeom>
            <a:avLst/>
            <a:gdLst/>
            <a:ahLst/>
            <a:cxnLst/>
            <a:rect r="r" b="b" t="t" l="l"/>
            <a:pathLst>
              <a:path h="3256663" w="3256663">
                <a:moveTo>
                  <a:pt x="0" y="0"/>
                </a:moveTo>
                <a:lnTo>
                  <a:pt x="3256663" y="0"/>
                </a:lnTo>
                <a:lnTo>
                  <a:pt x="3256663" y="3256663"/>
                </a:lnTo>
                <a:lnTo>
                  <a:pt x="0" y="325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15228" y="6892212"/>
            <a:ext cx="2061562" cy="3394788"/>
          </a:xfrm>
          <a:custGeom>
            <a:avLst/>
            <a:gdLst/>
            <a:ahLst/>
            <a:cxnLst/>
            <a:rect r="r" b="b" t="t" l="l"/>
            <a:pathLst>
              <a:path h="3394788" w="2061562">
                <a:moveTo>
                  <a:pt x="0" y="0"/>
                </a:moveTo>
                <a:lnTo>
                  <a:pt x="2061562" y="0"/>
                </a:lnTo>
                <a:lnTo>
                  <a:pt x="2061562" y="3394788"/>
                </a:lnTo>
                <a:lnTo>
                  <a:pt x="0" y="3394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97348">
            <a:off x="11581265" y="4021469"/>
            <a:ext cx="2166551" cy="2244062"/>
          </a:xfrm>
          <a:custGeom>
            <a:avLst/>
            <a:gdLst/>
            <a:ahLst/>
            <a:cxnLst/>
            <a:rect r="r" b="b" t="t" l="l"/>
            <a:pathLst>
              <a:path h="2244062" w="2166551">
                <a:moveTo>
                  <a:pt x="0" y="0"/>
                </a:moveTo>
                <a:lnTo>
                  <a:pt x="2166551" y="0"/>
                </a:lnTo>
                <a:lnTo>
                  <a:pt x="2166551" y="2244062"/>
                </a:lnTo>
                <a:lnTo>
                  <a:pt x="0" y="2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7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0797" y="7311743"/>
            <a:ext cx="2280547" cy="2555726"/>
          </a:xfrm>
          <a:custGeom>
            <a:avLst/>
            <a:gdLst/>
            <a:ahLst/>
            <a:cxnLst/>
            <a:rect r="r" b="b" t="t" l="l"/>
            <a:pathLst>
              <a:path h="2555726" w="2280547">
                <a:moveTo>
                  <a:pt x="0" y="0"/>
                </a:moveTo>
                <a:lnTo>
                  <a:pt x="2280547" y="0"/>
                </a:lnTo>
                <a:lnTo>
                  <a:pt x="2280547" y="2555726"/>
                </a:lnTo>
                <a:lnTo>
                  <a:pt x="0" y="2555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64904" y="6867157"/>
            <a:ext cx="1537876" cy="889172"/>
          </a:xfrm>
          <a:custGeom>
            <a:avLst/>
            <a:gdLst/>
            <a:ahLst/>
            <a:cxnLst/>
            <a:rect r="r" b="b" t="t" l="l"/>
            <a:pathLst>
              <a:path h="889172" w="1537876">
                <a:moveTo>
                  <a:pt x="0" y="0"/>
                </a:moveTo>
                <a:lnTo>
                  <a:pt x="1537876" y="0"/>
                </a:lnTo>
                <a:lnTo>
                  <a:pt x="1537876" y="889172"/>
                </a:lnTo>
                <a:lnTo>
                  <a:pt x="0" y="8891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71790" y="105057"/>
            <a:ext cx="1365495" cy="1455470"/>
          </a:xfrm>
          <a:custGeom>
            <a:avLst/>
            <a:gdLst/>
            <a:ahLst/>
            <a:cxnLst/>
            <a:rect r="r" b="b" t="t" l="l"/>
            <a:pathLst>
              <a:path h="1455470" w="1365495">
                <a:moveTo>
                  <a:pt x="0" y="0"/>
                </a:moveTo>
                <a:lnTo>
                  <a:pt x="1365496" y="0"/>
                </a:lnTo>
                <a:lnTo>
                  <a:pt x="1365496" y="1455470"/>
                </a:lnTo>
                <a:lnTo>
                  <a:pt x="0" y="14554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29978">
            <a:off x="3781266" y="578452"/>
            <a:ext cx="758762" cy="848209"/>
          </a:xfrm>
          <a:custGeom>
            <a:avLst/>
            <a:gdLst/>
            <a:ahLst/>
            <a:cxnLst/>
            <a:rect r="r" b="b" t="t" l="l"/>
            <a:pathLst>
              <a:path h="848209" w="758762">
                <a:moveTo>
                  <a:pt x="0" y="0"/>
                </a:moveTo>
                <a:lnTo>
                  <a:pt x="758761" y="0"/>
                </a:lnTo>
                <a:lnTo>
                  <a:pt x="758761" y="848209"/>
                </a:lnTo>
                <a:lnTo>
                  <a:pt x="0" y="8482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184967">
            <a:off x="4942010" y="4296968"/>
            <a:ext cx="1484687" cy="1294342"/>
          </a:xfrm>
          <a:custGeom>
            <a:avLst/>
            <a:gdLst/>
            <a:ahLst/>
            <a:cxnLst/>
            <a:rect r="r" b="b" t="t" l="l"/>
            <a:pathLst>
              <a:path h="1294342" w="1484687">
                <a:moveTo>
                  <a:pt x="0" y="0"/>
                </a:moveTo>
                <a:lnTo>
                  <a:pt x="1484687" y="0"/>
                </a:lnTo>
                <a:lnTo>
                  <a:pt x="1484687" y="1294342"/>
                </a:lnTo>
                <a:lnTo>
                  <a:pt x="0" y="12943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33842" y="2318939"/>
            <a:ext cx="905304" cy="905304"/>
          </a:xfrm>
          <a:custGeom>
            <a:avLst/>
            <a:gdLst/>
            <a:ahLst/>
            <a:cxnLst/>
            <a:rect r="r" b="b" t="t" l="l"/>
            <a:pathLst>
              <a:path h="905304" w="905304">
                <a:moveTo>
                  <a:pt x="0" y="0"/>
                </a:moveTo>
                <a:lnTo>
                  <a:pt x="905304" y="0"/>
                </a:lnTo>
                <a:lnTo>
                  <a:pt x="905304" y="905303"/>
                </a:lnTo>
                <a:lnTo>
                  <a:pt x="0" y="90530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87384" y="1039003"/>
            <a:ext cx="13384406" cy="136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PARIKSHIT STUDENT SATELLITE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64904" y="2320626"/>
            <a:ext cx="16468149" cy="7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50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A Student-Led Space Mission from MIT MANIPAL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57683" y="7600237"/>
            <a:ext cx="12572707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b="true" sz="3600" i="true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TASK 1 – Project Overview &amp; Subsystem Explanation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5151" y="8175166"/>
            <a:ext cx="9867009" cy="112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4"/>
              </a:lnSpc>
            </a:pPr>
            <a:r>
              <a:rPr lang="en-US" sz="3322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Presented by: MURAM SIDDHARDHA REDDY</a:t>
            </a:r>
          </a:p>
          <a:p>
            <a:pPr algn="l">
              <a:lnSpc>
                <a:spcPts val="4584"/>
              </a:lnSpc>
            </a:pPr>
            <a:r>
              <a:rPr lang="en-US" sz="3322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 CSE  1</a:t>
            </a:r>
            <a:r>
              <a:rPr lang="en-US" sz="3322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ST</a:t>
            </a:r>
            <a:r>
              <a:rPr lang="en-US" sz="3322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 Year Student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" t="0" r="-1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3564" y="393564"/>
            <a:ext cx="1270273" cy="1270273"/>
          </a:xfrm>
          <a:custGeom>
            <a:avLst/>
            <a:gdLst/>
            <a:ahLst/>
            <a:cxnLst/>
            <a:rect r="r" b="b" t="t" l="l"/>
            <a:pathLst>
              <a:path h="1270273" w="1270273">
                <a:moveTo>
                  <a:pt x="0" y="0"/>
                </a:moveTo>
                <a:lnTo>
                  <a:pt x="1270272" y="0"/>
                </a:lnTo>
                <a:lnTo>
                  <a:pt x="1270272" y="1270272"/>
                </a:lnTo>
                <a:lnTo>
                  <a:pt x="0" y="127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919609">
            <a:off x="15409581" y="6983987"/>
            <a:ext cx="1546305" cy="14212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604711">
            <a:off x="15680284" y="874911"/>
            <a:ext cx="2225925" cy="222592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80059" y="7315061"/>
            <a:ext cx="1897283" cy="2768036"/>
          </a:xfrm>
          <a:custGeom>
            <a:avLst/>
            <a:gdLst/>
            <a:ahLst/>
            <a:cxnLst/>
            <a:rect r="r" b="b" t="t" l="l"/>
            <a:pathLst>
              <a:path h="2768036" w="1897283">
                <a:moveTo>
                  <a:pt x="0" y="0"/>
                </a:moveTo>
                <a:lnTo>
                  <a:pt x="1897282" y="0"/>
                </a:lnTo>
                <a:lnTo>
                  <a:pt x="1897282" y="2768036"/>
                </a:lnTo>
                <a:lnTo>
                  <a:pt x="0" y="2768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216491">
            <a:off x="2071664" y="6683501"/>
            <a:ext cx="1204770" cy="1624077"/>
          </a:xfrm>
          <a:custGeom>
            <a:avLst/>
            <a:gdLst/>
            <a:ahLst/>
            <a:cxnLst/>
            <a:rect r="r" b="b" t="t" l="l"/>
            <a:pathLst>
              <a:path h="1624077" w="1204770">
                <a:moveTo>
                  <a:pt x="0" y="0"/>
                </a:moveTo>
                <a:lnTo>
                  <a:pt x="1204769" y="0"/>
                </a:lnTo>
                <a:lnTo>
                  <a:pt x="1204769" y="1624077"/>
                </a:lnTo>
                <a:lnTo>
                  <a:pt x="0" y="16240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63613">
            <a:off x="11784561" y="7694623"/>
            <a:ext cx="1176016" cy="1165324"/>
          </a:xfrm>
          <a:custGeom>
            <a:avLst/>
            <a:gdLst/>
            <a:ahLst/>
            <a:cxnLst/>
            <a:rect r="r" b="b" t="t" l="l"/>
            <a:pathLst>
              <a:path h="1165324" w="1176016">
                <a:moveTo>
                  <a:pt x="0" y="0"/>
                </a:moveTo>
                <a:lnTo>
                  <a:pt x="1176016" y="0"/>
                </a:lnTo>
                <a:lnTo>
                  <a:pt x="1176016" y="1165324"/>
                </a:lnTo>
                <a:lnTo>
                  <a:pt x="0" y="11653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1222" y="3710959"/>
            <a:ext cx="17576778" cy="290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Parikshit is a student satellite project at Manipal Institute of Technology (MIT), Manipal, developed by undergraduate students under faculty guidance. The team is working on designing and building a 2U nanosatellite (CubeSat class) in collaboration with ISRO and other partners.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51285">
            <a:off x="393564" y="3173681"/>
            <a:ext cx="1015021" cy="1134678"/>
          </a:xfrm>
          <a:custGeom>
            <a:avLst/>
            <a:gdLst/>
            <a:ahLst/>
            <a:cxnLst/>
            <a:rect r="r" b="b" t="t" l="l"/>
            <a:pathLst>
              <a:path h="1134678" w="1015021">
                <a:moveTo>
                  <a:pt x="0" y="0"/>
                </a:moveTo>
                <a:lnTo>
                  <a:pt x="1015021" y="0"/>
                </a:lnTo>
                <a:lnTo>
                  <a:pt x="1015021" y="1134678"/>
                </a:lnTo>
                <a:lnTo>
                  <a:pt x="0" y="1134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2498736">
            <a:off x="5663880" y="7545084"/>
            <a:ext cx="1405198" cy="142659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4674197" y="1472744"/>
            <a:ext cx="4124138" cy="2268276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745595">
            <a:off x="12210275" y="-308048"/>
            <a:ext cx="1604098" cy="2673497"/>
          </a:xfrm>
          <a:custGeom>
            <a:avLst/>
            <a:gdLst/>
            <a:ahLst/>
            <a:cxnLst/>
            <a:rect r="r" b="b" t="t" l="l"/>
            <a:pathLst>
              <a:path h="2673497" w="1604098">
                <a:moveTo>
                  <a:pt x="0" y="0"/>
                </a:moveTo>
                <a:lnTo>
                  <a:pt x="1604098" y="0"/>
                </a:lnTo>
                <a:lnTo>
                  <a:pt x="1604098" y="2673496"/>
                </a:lnTo>
                <a:lnTo>
                  <a:pt x="0" y="26734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63836" y="2018199"/>
            <a:ext cx="7134499" cy="117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Parikshit?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" t="0" r="-1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5964" y="545964"/>
            <a:ext cx="1270273" cy="1270273"/>
          </a:xfrm>
          <a:custGeom>
            <a:avLst/>
            <a:gdLst/>
            <a:ahLst/>
            <a:cxnLst/>
            <a:rect r="r" b="b" t="t" l="l"/>
            <a:pathLst>
              <a:path h="1270273" w="1270273">
                <a:moveTo>
                  <a:pt x="0" y="0"/>
                </a:moveTo>
                <a:lnTo>
                  <a:pt x="1270272" y="0"/>
                </a:lnTo>
                <a:lnTo>
                  <a:pt x="1270272" y="1270272"/>
                </a:lnTo>
                <a:lnTo>
                  <a:pt x="0" y="127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5201" y="869322"/>
            <a:ext cx="2623690" cy="1440644"/>
          </a:xfrm>
          <a:custGeom>
            <a:avLst/>
            <a:gdLst/>
            <a:ahLst/>
            <a:cxnLst/>
            <a:rect r="r" b="b" t="t" l="l"/>
            <a:pathLst>
              <a:path h="1440644" w="2623690">
                <a:moveTo>
                  <a:pt x="0" y="0"/>
                </a:moveTo>
                <a:lnTo>
                  <a:pt x="2623689" y="0"/>
                </a:lnTo>
                <a:lnTo>
                  <a:pt x="2623689" y="1440644"/>
                </a:lnTo>
                <a:lnTo>
                  <a:pt x="0" y="144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56333">
            <a:off x="10200439" y="385513"/>
            <a:ext cx="1452852" cy="1707411"/>
          </a:xfrm>
          <a:custGeom>
            <a:avLst/>
            <a:gdLst/>
            <a:ahLst/>
            <a:cxnLst/>
            <a:rect r="r" b="b" t="t" l="l"/>
            <a:pathLst>
              <a:path h="1707411" w="1452852">
                <a:moveTo>
                  <a:pt x="0" y="0"/>
                </a:moveTo>
                <a:lnTo>
                  <a:pt x="1452851" y="0"/>
                </a:lnTo>
                <a:lnTo>
                  <a:pt x="1452851" y="1707411"/>
                </a:lnTo>
                <a:lnTo>
                  <a:pt x="0" y="1707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4563" y="6664359"/>
            <a:ext cx="692394" cy="696096"/>
          </a:xfrm>
          <a:custGeom>
            <a:avLst/>
            <a:gdLst/>
            <a:ahLst/>
            <a:cxnLst/>
            <a:rect r="r" b="b" t="t" l="l"/>
            <a:pathLst>
              <a:path h="696096" w="692394">
                <a:moveTo>
                  <a:pt x="0" y="0"/>
                </a:moveTo>
                <a:lnTo>
                  <a:pt x="692393" y="0"/>
                </a:lnTo>
                <a:lnTo>
                  <a:pt x="692393" y="696097"/>
                </a:lnTo>
                <a:lnTo>
                  <a:pt x="0" y="6960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0039" y="7878841"/>
            <a:ext cx="692394" cy="696096"/>
          </a:xfrm>
          <a:custGeom>
            <a:avLst/>
            <a:gdLst/>
            <a:ahLst/>
            <a:cxnLst/>
            <a:rect r="r" b="b" t="t" l="l"/>
            <a:pathLst>
              <a:path h="696096" w="692394">
                <a:moveTo>
                  <a:pt x="0" y="0"/>
                </a:moveTo>
                <a:lnTo>
                  <a:pt x="692394" y="0"/>
                </a:lnTo>
                <a:lnTo>
                  <a:pt x="692394" y="696096"/>
                </a:lnTo>
                <a:lnTo>
                  <a:pt x="0" y="6960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0039" y="9089287"/>
            <a:ext cx="692394" cy="696096"/>
          </a:xfrm>
          <a:custGeom>
            <a:avLst/>
            <a:gdLst/>
            <a:ahLst/>
            <a:cxnLst/>
            <a:rect r="r" b="b" t="t" l="l"/>
            <a:pathLst>
              <a:path h="696096" w="692394">
                <a:moveTo>
                  <a:pt x="0" y="0"/>
                </a:moveTo>
                <a:lnTo>
                  <a:pt x="692394" y="0"/>
                </a:lnTo>
                <a:lnTo>
                  <a:pt x="692394" y="696097"/>
                </a:lnTo>
                <a:lnTo>
                  <a:pt x="0" y="6960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983572" y="2309966"/>
            <a:ext cx="2483433" cy="6287172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-610833" y="4752514"/>
            <a:ext cx="2381592" cy="2563357"/>
          </a:xfrm>
          <a:custGeom>
            <a:avLst/>
            <a:gdLst/>
            <a:ahLst/>
            <a:cxnLst/>
            <a:rect r="r" b="b" t="t" l="l"/>
            <a:pathLst>
              <a:path h="2563357" w="2381592">
                <a:moveTo>
                  <a:pt x="0" y="0"/>
                </a:moveTo>
                <a:lnTo>
                  <a:pt x="2381593" y="0"/>
                </a:lnTo>
                <a:lnTo>
                  <a:pt x="2381593" y="2563358"/>
                </a:lnTo>
                <a:lnTo>
                  <a:pt x="0" y="2563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71802" y="168470"/>
            <a:ext cx="1204770" cy="1624077"/>
          </a:xfrm>
          <a:custGeom>
            <a:avLst/>
            <a:gdLst/>
            <a:ahLst/>
            <a:cxnLst/>
            <a:rect r="r" b="b" t="t" l="l"/>
            <a:pathLst>
              <a:path h="1624077" w="1204770">
                <a:moveTo>
                  <a:pt x="0" y="0"/>
                </a:moveTo>
                <a:lnTo>
                  <a:pt x="1204769" y="0"/>
                </a:lnTo>
                <a:lnTo>
                  <a:pt x="1204769" y="1624077"/>
                </a:lnTo>
                <a:lnTo>
                  <a:pt x="0" y="1624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16236" y="1625736"/>
            <a:ext cx="7434125" cy="117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Mission &amp; Payload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5611" y="2966443"/>
            <a:ext cx="17576778" cy="217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Parikshit is a 2U CubeSat developed by MIT students under faculty guidance.</a:t>
            </a:r>
          </a:p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 The satellite carries a scientific payload for hands-on learning in satellite design, data handling, and subsystem integration.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16236" y="5219700"/>
            <a:ext cx="4160335" cy="117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Points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317478" y="6604168"/>
            <a:ext cx="17576778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Practical experience in satellite design and assembly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99236" y="8003286"/>
            <a:ext cx="15533154" cy="57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8"/>
              </a:lnSpc>
            </a:pPr>
            <a:r>
              <a:rPr lang="en-US" sz="3295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Familiarity with subsystems like ADCS, EPS, COMMS, ODHS, STMS, and Payload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445" y="9163050"/>
            <a:ext cx="16903945" cy="67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3"/>
              </a:lnSpc>
            </a:pPr>
            <a:r>
              <a:rPr lang="en-US" sz="3808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Understanding mission operations and subsystem coordination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" t="0" r="-1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364" y="698364"/>
            <a:ext cx="1270273" cy="1270273"/>
          </a:xfrm>
          <a:custGeom>
            <a:avLst/>
            <a:gdLst/>
            <a:ahLst/>
            <a:cxnLst/>
            <a:rect r="r" b="b" t="t" l="l"/>
            <a:pathLst>
              <a:path h="1270273" w="1270273">
                <a:moveTo>
                  <a:pt x="0" y="0"/>
                </a:moveTo>
                <a:lnTo>
                  <a:pt x="1270272" y="0"/>
                </a:lnTo>
                <a:lnTo>
                  <a:pt x="1270272" y="1270272"/>
                </a:lnTo>
                <a:lnTo>
                  <a:pt x="0" y="127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94060" y="8372237"/>
            <a:ext cx="1638329" cy="1349388"/>
          </a:xfrm>
          <a:custGeom>
            <a:avLst/>
            <a:gdLst/>
            <a:ahLst/>
            <a:cxnLst/>
            <a:rect r="r" b="b" t="t" l="l"/>
            <a:pathLst>
              <a:path h="1349388" w="1638329">
                <a:moveTo>
                  <a:pt x="0" y="0"/>
                </a:moveTo>
                <a:lnTo>
                  <a:pt x="1638329" y="0"/>
                </a:lnTo>
                <a:lnTo>
                  <a:pt x="1638329" y="1349387"/>
                </a:lnTo>
                <a:lnTo>
                  <a:pt x="0" y="1349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07478" y="6680270"/>
            <a:ext cx="563972" cy="845190"/>
          </a:xfrm>
          <a:custGeom>
            <a:avLst/>
            <a:gdLst/>
            <a:ahLst/>
            <a:cxnLst/>
            <a:rect r="r" b="b" t="t" l="l"/>
            <a:pathLst>
              <a:path h="845190" w="563972">
                <a:moveTo>
                  <a:pt x="0" y="0"/>
                </a:moveTo>
                <a:lnTo>
                  <a:pt x="563973" y="0"/>
                </a:lnTo>
                <a:lnTo>
                  <a:pt x="563973" y="845190"/>
                </a:lnTo>
                <a:lnTo>
                  <a:pt x="0" y="845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07478" y="7918400"/>
            <a:ext cx="563972" cy="845190"/>
          </a:xfrm>
          <a:custGeom>
            <a:avLst/>
            <a:gdLst/>
            <a:ahLst/>
            <a:cxnLst/>
            <a:rect r="r" b="b" t="t" l="l"/>
            <a:pathLst>
              <a:path h="845190" w="563972">
                <a:moveTo>
                  <a:pt x="0" y="0"/>
                </a:moveTo>
                <a:lnTo>
                  <a:pt x="563973" y="0"/>
                </a:lnTo>
                <a:lnTo>
                  <a:pt x="563973" y="845190"/>
                </a:lnTo>
                <a:lnTo>
                  <a:pt x="0" y="845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97137" y="6829298"/>
            <a:ext cx="563972" cy="845190"/>
          </a:xfrm>
          <a:custGeom>
            <a:avLst/>
            <a:gdLst/>
            <a:ahLst/>
            <a:cxnLst/>
            <a:rect r="r" b="b" t="t" l="l"/>
            <a:pathLst>
              <a:path h="845190" w="563972">
                <a:moveTo>
                  <a:pt x="0" y="0"/>
                </a:moveTo>
                <a:lnTo>
                  <a:pt x="563972" y="0"/>
                </a:lnTo>
                <a:lnTo>
                  <a:pt x="563972" y="845190"/>
                </a:lnTo>
                <a:lnTo>
                  <a:pt x="0" y="845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97137" y="7918400"/>
            <a:ext cx="563972" cy="845190"/>
          </a:xfrm>
          <a:custGeom>
            <a:avLst/>
            <a:gdLst/>
            <a:ahLst/>
            <a:cxnLst/>
            <a:rect r="r" b="b" t="t" l="l"/>
            <a:pathLst>
              <a:path h="845190" w="563972">
                <a:moveTo>
                  <a:pt x="0" y="0"/>
                </a:moveTo>
                <a:lnTo>
                  <a:pt x="563972" y="0"/>
                </a:lnTo>
                <a:lnTo>
                  <a:pt x="563972" y="845190"/>
                </a:lnTo>
                <a:lnTo>
                  <a:pt x="0" y="845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24762" y="9299029"/>
            <a:ext cx="563972" cy="845190"/>
          </a:xfrm>
          <a:custGeom>
            <a:avLst/>
            <a:gdLst/>
            <a:ahLst/>
            <a:cxnLst/>
            <a:rect r="r" b="b" t="t" l="l"/>
            <a:pathLst>
              <a:path h="845190" w="563972">
                <a:moveTo>
                  <a:pt x="0" y="0"/>
                </a:moveTo>
                <a:lnTo>
                  <a:pt x="563972" y="0"/>
                </a:lnTo>
                <a:lnTo>
                  <a:pt x="563972" y="845191"/>
                </a:lnTo>
                <a:lnTo>
                  <a:pt x="0" y="84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79123" y="9299029"/>
            <a:ext cx="563972" cy="845190"/>
          </a:xfrm>
          <a:custGeom>
            <a:avLst/>
            <a:gdLst/>
            <a:ahLst/>
            <a:cxnLst/>
            <a:rect r="r" b="b" t="t" l="l"/>
            <a:pathLst>
              <a:path h="845190" w="563972">
                <a:moveTo>
                  <a:pt x="0" y="0"/>
                </a:moveTo>
                <a:lnTo>
                  <a:pt x="563972" y="0"/>
                </a:lnTo>
                <a:lnTo>
                  <a:pt x="563972" y="845191"/>
                </a:lnTo>
                <a:lnTo>
                  <a:pt x="0" y="84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1871" y="6739835"/>
            <a:ext cx="563972" cy="845190"/>
          </a:xfrm>
          <a:custGeom>
            <a:avLst/>
            <a:gdLst/>
            <a:ahLst/>
            <a:cxnLst/>
            <a:rect r="r" b="b" t="t" l="l"/>
            <a:pathLst>
              <a:path h="845190" w="563972">
                <a:moveTo>
                  <a:pt x="0" y="0"/>
                </a:moveTo>
                <a:lnTo>
                  <a:pt x="563972" y="0"/>
                </a:lnTo>
                <a:lnTo>
                  <a:pt x="563972" y="845190"/>
                </a:lnTo>
                <a:lnTo>
                  <a:pt x="0" y="845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705352">
            <a:off x="15821386" y="459274"/>
            <a:ext cx="1529554" cy="1181928"/>
          </a:xfrm>
          <a:custGeom>
            <a:avLst/>
            <a:gdLst/>
            <a:ahLst/>
            <a:cxnLst/>
            <a:rect r="r" b="b" t="t" l="l"/>
            <a:pathLst>
              <a:path h="1181928" w="1529554">
                <a:moveTo>
                  <a:pt x="0" y="0"/>
                </a:moveTo>
                <a:lnTo>
                  <a:pt x="1529554" y="0"/>
                </a:lnTo>
                <a:lnTo>
                  <a:pt x="1529554" y="1181928"/>
                </a:lnTo>
                <a:lnTo>
                  <a:pt x="0" y="1181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777840">
            <a:off x="642360" y="3535896"/>
            <a:ext cx="1577114" cy="1577114"/>
          </a:xfrm>
          <a:custGeom>
            <a:avLst/>
            <a:gdLst/>
            <a:ahLst/>
            <a:cxnLst/>
            <a:rect r="r" b="b" t="t" l="l"/>
            <a:pathLst>
              <a:path h="1577114" w="1577114">
                <a:moveTo>
                  <a:pt x="0" y="0"/>
                </a:moveTo>
                <a:lnTo>
                  <a:pt x="1577114" y="0"/>
                </a:lnTo>
                <a:lnTo>
                  <a:pt x="1577114" y="1577114"/>
                </a:lnTo>
                <a:lnTo>
                  <a:pt x="0" y="1577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20361" y="4537902"/>
            <a:ext cx="2019675" cy="1523936"/>
          </a:xfrm>
          <a:custGeom>
            <a:avLst/>
            <a:gdLst/>
            <a:ahLst/>
            <a:cxnLst/>
            <a:rect r="r" b="b" t="t" l="l"/>
            <a:pathLst>
              <a:path h="1523936" w="2019675">
                <a:moveTo>
                  <a:pt x="0" y="0"/>
                </a:moveTo>
                <a:lnTo>
                  <a:pt x="2019675" y="0"/>
                </a:lnTo>
                <a:lnTo>
                  <a:pt x="2019675" y="1523936"/>
                </a:lnTo>
                <a:lnTo>
                  <a:pt x="0" y="15239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24762" y="649270"/>
            <a:ext cx="6357732" cy="117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Structure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5611" y="2056761"/>
            <a:ext cx="17576778" cy="290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Parikshit is organized into multiple technical and management teams,</a:t>
            </a:r>
          </a:p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 each responsible for a specific part of the satellite mission.</a:t>
            </a:r>
          </a:p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 The project is student-led and works under the guidance of</a:t>
            </a:r>
          </a:p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faculty mentors and advisors.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2797" y="5109370"/>
            <a:ext cx="5503360" cy="117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Major Teams: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71451" y="6724523"/>
            <a:ext cx="2209804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Payload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93824" y="7932756"/>
            <a:ext cx="2209804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ADCS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71451" y="9313385"/>
            <a:ext cx="2209804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EPS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77592" y="6754191"/>
            <a:ext cx="2209804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COMMS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61109" y="8051887"/>
            <a:ext cx="2209804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ODHS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77592" y="9313385"/>
            <a:ext cx="2209804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STMS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01871" y="6635060"/>
            <a:ext cx="5393457" cy="144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Management and Operations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" t="0" r="-1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764" y="850764"/>
            <a:ext cx="1270273" cy="1270273"/>
          </a:xfrm>
          <a:custGeom>
            <a:avLst/>
            <a:gdLst/>
            <a:ahLst/>
            <a:cxnLst/>
            <a:rect r="r" b="b" t="t" l="l"/>
            <a:pathLst>
              <a:path h="1270273" w="1270273">
                <a:moveTo>
                  <a:pt x="0" y="0"/>
                </a:moveTo>
                <a:lnTo>
                  <a:pt x="1270272" y="0"/>
                </a:lnTo>
                <a:lnTo>
                  <a:pt x="1270272" y="1270272"/>
                </a:lnTo>
                <a:lnTo>
                  <a:pt x="0" y="127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75916" y="4993280"/>
            <a:ext cx="6102138" cy="4260402"/>
          </a:xfrm>
          <a:custGeom>
            <a:avLst/>
            <a:gdLst/>
            <a:ahLst/>
            <a:cxnLst/>
            <a:rect r="r" b="b" t="t" l="l"/>
            <a:pathLst>
              <a:path h="4260402" w="6102138">
                <a:moveTo>
                  <a:pt x="0" y="0"/>
                </a:moveTo>
                <a:lnTo>
                  <a:pt x="6102138" y="0"/>
                </a:lnTo>
                <a:lnTo>
                  <a:pt x="6102138" y="4260401"/>
                </a:lnTo>
                <a:lnTo>
                  <a:pt x="0" y="426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45532" y="-604268"/>
            <a:ext cx="2846571" cy="2910064"/>
          </a:xfrm>
          <a:custGeom>
            <a:avLst/>
            <a:gdLst/>
            <a:ahLst/>
            <a:cxnLst/>
            <a:rect r="r" b="b" t="t" l="l"/>
            <a:pathLst>
              <a:path h="2910064" w="2846571">
                <a:moveTo>
                  <a:pt x="0" y="0"/>
                </a:moveTo>
                <a:lnTo>
                  <a:pt x="2846571" y="0"/>
                </a:lnTo>
                <a:lnTo>
                  <a:pt x="2846571" y="2910064"/>
                </a:lnTo>
                <a:lnTo>
                  <a:pt x="0" y="2910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99961" y="3888556"/>
            <a:ext cx="3030414" cy="2209448"/>
          </a:xfrm>
          <a:custGeom>
            <a:avLst/>
            <a:gdLst/>
            <a:ahLst/>
            <a:cxnLst/>
            <a:rect r="r" b="b" t="t" l="l"/>
            <a:pathLst>
              <a:path h="2209448" w="3030414">
                <a:moveTo>
                  <a:pt x="0" y="0"/>
                </a:moveTo>
                <a:lnTo>
                  <a:pt x="3030414" y="0"/>
                </a:lnTo>
                <a:lnTo>
                  <a:pt x="3030414" y="2209448"/>
                </a:lnTo>
                <a:lnTo>
                  <a:pt x="0" y="2209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0764" y="838200"/>
            <a:ext cx="15194768" cy="117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Satellite Subsystems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4155" y="2083546"/>
            <a:ext cx="17576778" cy="290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A satellite is composed of multiple interconnected subsystems,</a:t>
            </a:r>
          </a:p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 each performing a critical function to ensure mission success.</a:t>
            </a:r>
          </a:p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 In Parikshit, these subsystems are designed, developed, and tested by students.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5999" y="5587924"/>
            <a:ext cx="12793841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ADCS – Attitude Determination &amp; Control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4155" y="6194853"/>
            <a:ext cx="7287685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EPS – Electrical Power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559722" y="6894984"/>
            <a:ext cx="12793841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COMMS – Communication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040814" y="7501913"/>
            <a:ext cx="12793841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ODHS – Onboard Data Handling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775330" y="8175516"/>
            <a:ext cx="12793841" cy="71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960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STMS – Structure, Thermal &amp; Mechanisms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" t="0" r="-1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764" y="850764"/>
            <a:ext cx="1270273" cy="1270273"/>
          </a:xfrm>
          <a:custGeom>
            <a:avLst/>
            <a:gdLst/>
            <a:ahLst/>
            <a:cxnLst/>
            <a:rect r="r" b="b" t="t" l="l"/>
            <a:pathLst>
              <a:path h="1270273" w="1270273">
                <a:moveTo>
                  <a:pt x="0" y="0"/>
                </a:moveTo>
                <a:lnTo>
                  <a:pt x="1270272" y="0"/>
                </a:lnTo>
                <a:lnTo>
                  <a:pt x="1270272" y="1270272"/>
                </a:lnTo>
                <a:lnTo>
                  <a:pt x="0" y="127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0764" y="2861861"/>
            <a:ext cx="17163947" cy="377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sz="3433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The Parikshit student satellite project aligns with ISRO’s student satellite initiatives,</a:t>
            </a:r>
          </a:p>
          <a:p>
            <a:pPr algn="ctr">
              <a:lnSpc>
                <a:spcPts val="4978"/>
              </a:lnSpc>
            </a:pPr>
            <a:r>
              <a:rPr lang="en-US" sz="3433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 with selected components receiving testing support from NASA facilities.</a:t>
            </a:r>
          </a:p>
          <a:p>
            <a:pPr algn="ctr">
              <a:lnSpc>
                <a:spcPts val="4978"/>
              </a:lnSpc>
            </a:pPr>
            <a:r>
              <a:rPr lang="en-US" sz="3433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 The project is guided by mentorship from experienced industry professionals.</a:t>
            </a:r>
          </a:p>
          <a:p>
            <a:pPr algn="ctr">
              <a:lnSpc>
                <a:spcPts val="4978"/>
              </a:lnSpc>
            </a:pPr>
            <a:r>
              <a:rPr lang="en-US" sz="3433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Team members have represented Parikshit at international conferences,</a:t>
            </a:r>
          </a:p>
          <a:p>
            <a:pPr algn="ctr">
              <a:lnSpc>
                <a:spcPts val="4978"/>
              </a:lnSpc>
            </a:pPr>
            <a:r>
              <a:rPr lang="en-US" sz="3433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 interacting with astronauts such as Sunita Williams and Rakesh Sharma.</a:t>
            </a:r>
          </a:p>
          <a:p>
            <a:pPr algn="ctr">
              <a:lnSpc>
                <a:spcPts val="497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1190974">
            <a:off x="15512186" y="590483"/>
            <a:ext cx="1687671" cy="1863894"/>
          </a:xfrm>
          <a:custGeom>
            <a:avLst/>
            <a:gdLst/>
            <a:ahLst/>
            <a:cxnLst/>
            <a:rect r="r" b="b" t="t" l="l"/>
            <a:pathLst>
              <a:path h="1863894" w="1687671">
                <a:moveTo>
                  <a:pt x="0" y="0"/>
                </a:moveTo>
                <a:lnTo>
                  <a:pt x="1687671" y="0"/>
                </a:lnTo>
                <a:lnTo>
                  <a:pt x="1687671" y="1863893"/>
                </a:lnTo>
                <a:lnTo>
                  <a:pt x="0" y="1863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2667" y="6843618"/>
            <a:ext cx="1498369" cy="1626305"/>
          </a:xfrm>
          <a:custGeom>
            <a:avLst/>
            <a:gdLst/>
            <a:ahLst/>
            <a:cxnLst/>
            <a:rect r="r" b="b" t="t" l="l"/>
            <a:pathLst>
              <a:path h="1626305" w="1498369">
                <a:moveTo>
                  <a:pt x="0" y="0"/>
                </a:moveTo>
                <a:lnTo>
                  <a:pt x="1498369" y="0"/>
                </a:lnTo>
                <a:lnTo>
                  <a:pt x="1498369" y="1626306"/>
                </a:lnTo>
                <a:lnTo>
                  <a:pt x="0" y="162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13678" y="7009600"/>
            <a:ext cx="1484687" cy="1294342"/>
          </a:xfrm>
          <a:custGeom>
            <a:avLst/>
            <a:gdLst/>
            <a:ahLst/>
            <a:cxnLst/>
            <a:rect r="r" b="b" t="t" l="l"/>
            <a:pathLst>
              <a:path h="1294342" w="1484687">
                <a:moveTo>
                  <a:pt x="0" y="0"/>
                </a:moveTo>
                <a:lnTo>
                  <a:pt x="1484687" y="0"/>
                </a:lnTo>
                <a:lnTo>
                  <a:pt x="1484687" y="1294342"/>
                </a:lnTo>
                <a:lnTo>
                  <a:pt x="0" y="12943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0764" y="838200"/>
            <a:ext cx="15194768" cy="117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Recognition &amp; Mission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8058469"/>
            <a:ext cx="18557741" cy="185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</a:p>
          <a:p>
            <a:pPr algn="ctr">
              <a:lnSpc>
                <a:spcPts val="4978"/>
              </a:lnSpc>
            </a:pPr>
            <a:r>
              <a:rPr lang="en-US" sz="343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Vision is to promote student-led space innovation and contribute to the development</a:t>
            </a:r>
          </a:p>
          <a:p>
            <a:pPr algn="ctr">
              <a:lnSpc>
                <a:spcPts val="4978"/>
              </a:lnSpc>
            </a:pPr>
            <a:r>
              <a:rPr lang="en-US" sz="343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of India’s future space engineers.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" t="0" r="-1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764" y="850764"/>
            <a:ext cx="1270273" cy="1270273"/>
          </a:xfrm>
          <a:custGeom>
            <a:avLst/>
            <a:gdLst/>
            <a:ahLst/>
            <a:cxnLst/>
            <a:rect r="r" b="b" t="t" l="l"/>
            <a:pathLst>
              <a:path h="1270273" w="1270273">
                <a:moveTo>
                  <a:pt x="0" y="0"/>
                </a:moveTo>
                <a:lnTo>
                  <a:pt x="1270272" y="0"/>
                </a:lnTo>
                <a:lnTo>
                  <a:pt x="1270272" y="1270272"/>
                </a:lnTo>
                <a:lnTo>
                  <a:pt x="0" y="127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6400" y="1723360"/>
            <a:ext cx="7315200" cy="2061556"/>
          </a:xfrm>
          <a:custGeom>
            <a:avLst/>
            <a:gdLst/>
            <a:ahLst/>
            <a:cxnLst/>
            <a:rect r="r" b="b" t="t" l="l"/>
            <a:pathLst>
              <a:path h="2061556" w="7315200">
                <a:moveTo>
                  <a:pt x="0" y="0"/>
                </a:moveTo>
                <a:lnTo>
                  <a:pt x="7315200" y="0"/>
                </a:lnTo>
                <a:lnTo>
                  <a:pt x="7315200" y="2061557"/>
                </a:lnTo>
                <a:lnTo>
                  <a:pt x="0" y="2061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2027" y="6733462"/>
            <a:ext cx="3116399" cy="3221841"/>
          </a:xfrm>
          <a:custGeom>
            <a:avLst/>
            <a:gdLst/>
            <a:ahLst/>
            <a:cxnLst/>
            <a:rect r="r" b="b" t="t" l="l"/>
            <a:pathLst>
              <a:path h="3221841" w="3116399">
                <a:moveTo>
                  <a:pt x="0" y="0"/>
                </a:moveTo>
                <a:lnTo>
                  <a:pt x="3116399" y="0"/>
                </a:lnTo>
                <a:lnTo>
                  <a:pt x="3116399" y="3221841"/>
                </a:lnTo>
                <a:lnTo>
                  <a:pt x="0" y="3221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964398">
            <a:off x="14186587" y="7399630"/>
            <a:ext cx="3126695" cy="1296157"/>
          </a:xfrm>
          <a:custGeom>
            <a:avLst/>
            <a:gdLst/>
            <a:ahLst/>
            <a:cxnLst/>
            <a:rect r="r" b="b" t="t" l="l"/>
            <a:pathLst>
              <a:path h="1296157" w="3126695">
                <a:moveTo>
                  <a:pt x="0" y="0"/>
                </a:moveTo>
                <a:lnTo>
                  <a:pt x="3126695" y="0"/>
                </a:lnTo>
                <a:lnTo>
                  <a:pt x="3126695" y="1296157"/>
                </a:lnTo>
                <a:lnTo>
                  <a:pt x="0" y="12961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57857" y="-876673"/>
            <a:ext cx="3602887" cy="3810745"/>
          </a:xfrm>
          <a:custGeom>
            <a:avLst/>
            <a:gdLst/>
            <a:ahLst/>
            <a:cxnLst/>
            <a:rect r="r" b="b" t="t" l="l"/>
            <a:pathLst>
              <a:path h="3810745" w="3602887">
                <a:moveTo>
                  <a:pt x="0" y="0"/>
                </a:moveTo>
                <a:lnTo>
                  <a:pt x="3602886" y="0"/>
                </a:lnTo>
                <a:lnTo>
                  <a:pt x="3602886" y="3810746"/>
                </a:lnTo>
                <a:lnTo>
                  <a:pt x="0" y="38107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2027" y="-4991473"/>
            <a:ext cx="8188452" cy="8229600"/>
          </a:xfrm>
          <a:custGeom>
            <a:avLst/>
            <a:gdLst/>
            <a:ahLst/>
            <a:cxnLst/>
            <a:rect r="r" b="b" t="t" l="l"/>
            <a:pathLst>
              <a:path h="8229600" w="8188452">
                <a:moveTo>
                  <a:pt x="0" y="0"/>
                </a:moveTo>
                <a:lnTo>
                  <a:pt x="8188452" y="0"/>
                </a:lnTo>
                <a:lnTo>
                  <a:pt x="81884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632497">
            <a:off x="-512044" y="3443397"/>
            <a:ext cx="2725616" cy="2823143"/>
          </a:xfrm>
          <a:custGeom>
            <a:avLst/>
            <a:gdLst/>
            <a:ahLst/>
            <a:cxnLst/>
            <a:rect r="r" b="b" t="t" l="l"/>
            <a:pathLst>
              <a:path h="2823143" w="2725616">
                <a:moveTo>
                  <a:pt x="0" y="0"/>
                </a:moveTo>
                <a:lnTo>
                  <a:pt x="2725616" y="0"/>
                </a:lnTo>
                <a:lnTo>
                  <a:pt x="2725616" y="2823143"/>
                </a:lnTo>
                <a:lnTo>
                  <a:pt x="0" y="28231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2027" y="4486677"/>
            <a:ext cx="17163947" cy="123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sz="3433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Parikshit represents a student-driven initiative focused on</a:t>
            </a:r>
          </a:p>
          <a:p>
            <a:pPr algn="ctr">
              <a:lnSpc>
                <a:spcPts val="4978"/>
              </a:lnSpc>
            </a:pPr>
            <a:r>
              <a:rPr lang="en-US" sz="3433" i="true">
                <a:solidFill>
                  <a:srgbClr val="FFFFFF"/>
                </a:solidFill>
                <a:latin typeface="Lora Italics"/>
                <a:ea typeface="Lora Italics"/>
                <a:cs typeface="Lora Italics"/>
                <a:sym typeface="Lora Italics"/>
              </a:rPr>
              <a:t> hands-on learning in satellite design and space systems engineering.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73560" y="6919174"/>
            <a:ext cx="9867009" cy="112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4"/>
              </a:lnSpc>
            </a:pPr>
            <a:r>
              <a:rPr lang="en-US" sz="3322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Presented by: MURAM SIDDHARDHA REDDY</a:t>
            </a:r>
          </a:p>
          <a:p>
            <a:pPr algn="l">
              <a:lnSpc>
                <a:spcPts val="4584"/>
              </a:lnSpc>
            </a:pPr>
            <a:r>
              <a:rPr lang="en-US" sz="3322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 CSE  1</a:t>
            </a:r>
            <a:r>
              <a:rPr lang="en-US" sz="3322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ST</a:t>
            </a:r>
            <a:r>
              <a:rPr lang="en-US" sz="3322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 Year Student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DAG86BqjJBA</dc:identifier>
  <dcterms:modified xsi:type="dcterms:W3CDTF">2011-08-01T06:04:30Z</dcterms:modified>
  <cp:revision>1</cp:revision>
  <dc:title>PARIKSHIT TASK-1</dc:title>
</cp:coreProperties>
</file>